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Default Extension="rels" ContentType="application/vnd.openxmlformats-package.relationships+xml"/>
  <Default Extension="jpeg" ContentType="image/jpeg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Layouts/slideLayout5.xml" ContentType="application/vnd.openxmlformats-officedocument.presentationml.slideLayout+xml"/>
  <Override PartName="/docProps/app.xml" ContentType="application/vnd.openxmlformats-officedocument.extended-properties+xml"/>
  <Override PartName="/ppt/theme/theme2.xml" ContentType="application/vnd.openxmlformats-officedocument.theme+xml"/>
  <Override PartName="/ppt/slideLayouts/slideLayout1.xml" ContentType="application/vnd.openxmlformats-officedocument.presentationml.slideLayout+xml"/>
  <Default Extension="xml" ContentType="application/xml"/>
  <Override PartName="/ppt/slides/slide19.xml" ContentType="application/vnd.openxmlformats-officedocument.presentationml.slide+xml"/>
  <Override PartName="/ppt/notesSlides/notesSlide5.xml" ContentType="application/vnd.openxmlformats-officedocument.presentationml.notesSlid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Default Extension="png" ContentType="image/png"/>
  <Override PartName="/ppt/slideLayouts/slideLayout2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Default Extension="tiff" ContentType="image/tiff"/>
  <Override PartName="/ppt/slides/slide20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23"/>
  </p:notesMasterIdLst>
  <p:sldIdLst>
    <p:sldId id="256" r:id="rId2"/>
    <p:sldId id="294" r:id="rId3"/>
    <p:sldId id="306" r:id="rId4"/>
    <p:sldId id="296" r:id="rId5"/>
    <p:sldId id="305" r:id="rId6"/>
    <p:sldId id="310" r:id="rId7"/>
    <p:sldId id="311" r:id="rId8"/>
    <p:sldId id="312" r:id="rId9"/>
    <p:sldId id="308" r:id="rId10"/>
    <p:sldId id="313" r:id="rId11"/>
    <p:sldId id="314" r:id="rId12"/>
    <p:sldId id="315" r:id="rId13"/>
    <p:sldId id="316" r:id="rId14"/>
    <p:sldId id="317" r:id="rId15"/>
    <p:sldId id="318" r:id="rId16"/>
    <p:sldId id="321" r:id="rId17"/>
    <p:sldId id="309" r:id="rId18"/>
    <p:sldId id="319" r:id="rId19"/>
    <p:sldId id="320" r:id="rId20"/>
    <p:sldId id="299" r:id="rId21"/>
    <p:sldId id="300" r:id="rId22"/>
  </p:sldIdLst>
  <p:sldSz cx="9144000" cy="6858000" type="screen4x3"/>
  <p:notesSz cx="6858000" cy="9144000"/>
  <p:defaultTextStyle>
    <a:defPPr>
      <a:defRPr lang="de-DE"/>
    </a:defPPr>
    <a:lvl1pPr algn="l" rtl="0" fontAlgn="base">
      <a:lnSpc>
        <a:spcPct val="135000"/>
      </a:lnSpc>
      <a:spcBef>
        <a:spcPct val="0"/>
      </a:spcBef>
      <a:spcAft>
        <a:spcPct val="0"/>
      </a:spcAft>
      <a:defRPr sz="3200" kern="1200">
        <a:solidFill>
          <a:schemeClr val="tx2"/>
        </a:solidFill>
        <a:latin typeface="Arial" charset="0"/>
        <a:ea typeface="+mn-ea"/>
        <a:cs typeface="+mn-cs"/>
      </a:defRPr>
    </a:lvl1pPr>
    <a:lvl2pPr marL="457200" algn="l" rtl="0" fontAlgn="base">
      <a:lnSpc>
        <a:spcPct val="135000"/>
      </a:lnSpc>
      <a:spcBef>
        <a:spcPct val="0"/>
      </a:spcBef>
      <a:spcAft>
        <a:spcPct val="0"/>
      </a:spcAft>
      <a:defRPr sz="3200" kern="1200">
        <a:solidFill>
          <a:schemeClr val="tx2"/>
        </a:solidFill>
        <a:latin typeface="Arial" charset="0"/>
        <a:ea typeface="+mn-ea"/>
        <a:cs typeface="+mn-cs"/>
      </a:defRPr>
    </a:lvl2pPr>
    <a:lvl3pPr marL="914400" algn="l" rtl="0" fontAlgn="base">
      <a:lnSpc>
        <a:spcPct val="135000"/>
      </a:lnSpc>
      <a:spcBef>
        <a:spcPct val="0"/>
      </a:spcBef>
      <a:spcAft>
        <a:spcPct val="0"/>
      </a:spcAft>
      <a:defRPr sz="3200" kern="1200">
        <a:solidFill>
          <a:schemeClr val="tx2"/>
        </a:solidFill>
        <a:latin typeface="Arial" charset="0"/>
        <a:ea typeface="+mn-ea"/>
        <a:cs typeface="+mn-cs"/>
      </a:defRPr>
    </a:lvl3pPr>
    <a:lvl4pPr marL="1371600" algn="l" rtl="0" fontAlgn="base">
      <a:lnSpc>
        <a:spcPct val="135000"/>
      </a:lnSpc>
      <a:spcBef>
        <a:spcPct val="0"/>
      </a:spcBef>
      <a:spcAft>
        <a:spcPct val="0"/>
      </a:spcAft>
      <a:defRPr sz="3200" kern="1200">
        <a:solidFill>
          <a:schemeClr val="tx2"/>
        </a:solidFill>
        <a:latin typeface="Arial" charset="0"/>
        <a:ea typeface="+mn-ea"/>
        <a:cs typeface="+mn-cs"/>
      </a:defRPr>
    </a:lvl4pPr>
    <a:lvl5pPr marL="1828800" algn="l" rtl="0" fontAlgn="base">
      <a:lnSpc>
        <a:spcPct val="135000"/>
      </a:lnSpc>
      <a:spcBef>
        <a:spcPct val="0"/>
      </a:spcBef>
      <a:spcAft>
        <a:spcPct val="0"/>
      </a:spcAft>
      <a:defRPr sz="3200" kern="1200">
        <a:solidFill>
          <a:schemeClr val="tx2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3200" kern="1200">
        <a:solidFill>
          <a:schemeClr val="tx2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3200" kern="1200">
        <a:solidFill>
          <a:schemeClr val="tx2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3200" kern="1200">
        <a:solidFill>
          <a:schemeClr val="tx2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3200" kern="1200">
        <a:solidFill>
          <a:schemeClr val="tx2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 useTimings="0">
    <p:present/>
    <p:sldAll/>
    <p:penClr>
      <a:schemeClr val="tx1"/>
    </p:penClr>
  </p:showPr>
  <p:clrMru>
    <a:srgbClr val="43454F"/>
    <a:srgbClr val="4D4D4D"/>
    <a:srgbClr val="FF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8921" autoAdjust="0"/>
    <p:restoredTop sz="94712" autoAdjust="0"/>
  </p:normalViewPr>
  <p:slideViewPr>
    <p:cSldViewPr>
      <p:cViewPr varScale="1">
        <p:scale>
          <a:sx n="100" d="100"/>
          <a:sy n="100" d="100"/>
        </p:scale>
        <p:origin x="-448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48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notesMaster" Target="notesMasters/notesMaster1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AB54AD-39F2-8849-944D-6E7F49EA2CAA}" type="datetimeFigureOut">
              <a:rPr lang="de-DE" smtClean="0"/>
              <a:pPr/>
              <a:t>03.03.2010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0D2618-C3EA-A44D-8ADB-A98CB90CBF7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0D2618-C3EA-A44D-8ADB-A98CB90CBF72}" type="slidenum">
              <a:rPr lang="de-DE" smtClean="0"/>
              <a:pPr/>
              <a:t>1</a:t>
            </a:fld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B675EC-5969-184F-85BC-AB086A399116}" type="slidenum">
              <a:rPr lang="de-DE" smtClean="0"/>
              <a:pPr/>
              <a:t>3</a:t>
            </a:fld>
            <a:endParaRPr lang="de-D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B675EC-5969-184F-85BC-AB086A399116}" type="slidenum">
              <a:rPr lang="de-DE" smtClean="0"/>
              <a:pPr/>
              <a:t>5</a:t>
            </a:fld>
            <a:endParaRPr lang="de-D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B675EC-5969-184F-85BC-AB086A399116}" type="slidenum">
              <a:rPr lang="de-DE" smtClean="0"/>
              <a:pPr/>
              <a:t>7</a:t>
            </a:fld>
            <a:endParaRPr lang="de-D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B675EC-5969-184F-85BC-AB086A399116}" type="slidenum">
              <a:rPr lang="de-DE" smtClean="0"/>
              <a:pPr/>
              <a:t>9</a:t>
            </a:fld>
            <a:endParaRPr lang="de-D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B675EC-5969-184F-85BC-AB086A399116}" type="slidenum">
              <a:rPr lang="de-DE" smtClean="0"/>
              <a:pPr/>
              <a:t>17</a:t>
            </a:fld>
            <a:endParaRPr lang="de-D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B675EC-5969-184F-85BC-AB086A399116}" type="slidenum">
              <a:rPr lang="de-DE" smtClean="0"/>
              <a:pPr/>
              <a:t>20</a:t>
            </a:fld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elfoli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48450" y="908050"/>
            <a:ext cx="2171700" cy="5640388"/>
          </a:xfrm>
        </p:spPr>
        <p:txBody>
          <a:bodyPr vert="eaVert"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130175" y="908050"/>
            <a:ext cx="6365875" cy="5640388"/>
          </a:xfrm>
        </p:spPr>
        <p:txBody>
          <a:bodyPr vert="eaVert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79388" y="1651000"/>
            <a:ext cx="4243387" cy="4897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5175" y="1651000"/>
            <a:ext cx="4244975" cy="4897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4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30175" y="908050"/>
            <a:ext cx="8640763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Titelmasterformat durch Klicken bearbeiten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9388" y="1651000"/>
            <a:ext cx="8640762" cy="4897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pic>
        <p:nvPicPr>
          <p:cNvPr id="1035" name="Picture 11" descr="hintergrund_header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9144000" cy="688975"/>
          </a:xfrm>
          <a:prstGeom prst="rect">
            <a:avLst/>
          </a:prstGeom>
          <a:noFill/>
        </p:spPr>
      </p:pic>
      <p:pic>
        <p:nvPicPr>
          <p:cNvPr id="1036" name="Picture 12" descr="hintergrund_quadrat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8748713" y="6462713"/>
            <a:ext cx="395287" cy="395287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2600" b="1" u="sng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600" b="1" u="sng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600" b="1" u="sng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600" b="1" u="sng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600" b="1" u="sng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 b="1" u="sng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 b="1" u="sng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 b="1" u="sng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 b="1" u="sng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FF6600"/>
        </a:buClr>
        <a:buFont typeface="Wingdings" charset="2"/>
        <a:buChar char="§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tif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9.png"/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 bwMode="auto">
          <a:xfrm>
            <a:off x="323850" y="2205038"/>
            <a:ext cx="8494713" cy="165576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lnSpc>
                <a:spcPct val="135000"/>
              </a:lnSpc>
            </a:pPr>
            <a:r>
              <a:rPr lang="de-DE" sz="3200" u="none" dirty="0" smtClean="0"/>
              <a:t>NAGIOS Online Training</a:t>
            </a:r>
            <a:endParaRPr lang="de-DE" sz="3200" u="none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3348038" y="4652963"/>
            <a:ext cx="5472112" cy="11525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0" indent="0">
              <a:lnSpc>
                <a:spcPct val="115000"/>
              </a:lnSpc>
              <a:buFont typeface="Wingdings" charset="2"/>
              <a:buNone/>
            </a:pPr>
            <a:r>
              <a:rPr lang="de-DE" sz="2400" b="0" dirty="0" smtClean="0"/>
              <a:t>Online zum Nagios </a:t>
            </a:r>
            <a:r>
              <a:rPr lang="de-DE" sz="2400" b="0" dirty="0" err="1" smtClean="0"/>
              <a:t>Know-How</a:t>
            </a:r>
            <a:endParaRPr lang="de-DE" sz="2400" b="0" dirty="0"/>
          </a:p>
        </p:txBody>
      </p:sp>
      <p:sp>
        <p:nvSpPr>
          <p:cNvPr id="2061" name="Text Box 13"/>
          <p:cNvSpPr txBox="1">
            <a:spLocks noChangeArrowheads="1"/>
          </p:cNvSpPr>
          <p:nvPr/>
        </p:nvSpPr>
        <p:spPr bwMode="auto">
          <a:xfrm>
            <a:off x="6324600" y="5734050"/>
            <a:ext cx="2495550" cy="410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de-DE" sz="1600" i="1" dirty="0">
                <a:solidFill>
                  <a:srgbClr val="43454F"/>
                </a:solidFill>
              </a:rPr>
              <a:t>Referent: </a:t>
            </a:r>
            <a:r>
              <a:rPr lang="de-DE" sz="1600" i="1" dirty="0" smtClean="0">
                <a:solidFill>
                  <a:srgbClr val="43454F"/>
                </a:solidFill>
              </a:rPr>
              <a:t> Michael Streb</a:t>
            </a:r>
            <a:endParaRPr lang="de-DE" sz="1600" i="1" dirty="0">
              <a:solidFill>
                <a:srgbClr val="43454F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82" name="Rectangle 18"/>
          <p:cNvSpPr>
            <a:spLocks noGrp="1" noChangeArrowheads="1"/>
          </p:cNvSpPr>
          <p:nvPr>
            <p:ph type="title"/>
          </p:nvPr>
        </p:nvSpPr>
        <p:spPr>
          <a:xfrm>
            <a:off x="152400" y="838200"/>
            <a:ext cx="8640763" cy="360363"/>
          </a:xfrm>
        </p:spPr>
        <p:txBody>
          <a:bodyPr/>
          <a:lstStyle/>
          <a:p>
            <a:r>
              <a:rPr lang="de-DE" sz="2200" dirty="0" smtClean="0"/>
              <a:t>Themeninhalte</a:t>
            </a:r>
            <a:endParaRPr lang="de-DE" sz="2200" dirty="0"/>
          </a:p>
        </p:txBody>
      </p:sp>
      <p:sp>
        <p:nvSpPr>
          <p:cNvPr id="62483" name="Rectangle 19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kurze Einführung</a:t>
            </a:r>
          </a:p>
          <a:p>
            <a:pPr lvl="2">
              <a:buClr>
                <a:srgbClr val="FF6600"/>
              </a:buClr>
            </a:pPr>
            <a:r>
              <a:rPr lang="de-DE" dirty="0" smtClean="0"/>
              <a:t>Begriffserklärung</a:t>
            </a:r>
          </a:p>
          <a:p>
            <a:pPr lvl="2">
              <a:buClr>
                <a:srgbClr val="FF6600"/>
              </a:buClr>
            </a:pPr>
            <a:r>
              <a:rPr lang="de-DE" dirty="0" smtClean="0"/>
              <a:t>Was ist Monitoring</a:t>
            </a:r>
          </a:p>
          <a:p>
            <a:endParaRPr lang="de-DE" dirty="0" smtClean="0"/>
          </a:p>
          <a:p>
            <a:r>
              <a:rPr lang="de-DE" dirty="0" smtClean="0"/>
              <a:t>Grundlagen</a:t>
            </a:r>
          </a:p>
          <a:p>
            <a:pPr lvl="1">
              <a:buClr>
                <a:srgbClr val="FF6600"/>
              </a:buClr>
            </a:pPr>
            <a:r>
              <a:rPr lang="de-DE" dirty="0" smtClean="0"/>
              <a:t>Was ist Nagios</a:t>
            </a:r>
          </a:p>
          <a:p>
            <a:pPr lvl="1">
              <a:buClr>
                <a:srgbClr val="FF6600"/>
              </a:buClr>
            </a:pPr>
            <a:r>
              <a:rPr lang="de-DE" dirty="0" smtClean="0"/>
              <a:t>Fakten rund um Nagios</a:t>
            </a:r>
          </a:p>
          <a:p>
            <a:pPr lvl="1">
              <a:buClr>
                <a:srgbClr val="FF6600"/>
              </a:buClr>
            </a:pPr>
            <a:r>
              <a:rPr lang="de-DE" dirty="0" smtClean="0"/>
              <a:t>Grundaufbau / Kommunikation</a:t>
            </a:r>
          </a:p>
          <a:p>
            <a:pPr lvl="1">
              <a:buClr>
                <a:srgbClr val="FF6600"/>
              </a:buClr>
            </a:pPr>
            <a:r>
              <a:rPr lang="de-DE" dirty="0" smtClean="0"/>
              <a:t>Was kann alles Überwacht werden</a:t>
            </a:r>
          </a:p>
          <a:p>
            <a:pPr lvl="1">
              <a:buClr>
                <a:srgbClr val="FF6600"/>
              </a:buClr>
            </a:pPr>
            <a:r>
              <a:rPr lang="de-DE" dirty="0" smtClean="0"/>
              <a:t>Welche Informationsquellen gibt es</a:t>
            </a:r>
          </a:p>
          <a:p>
            <a:pPr lvl="2">
              <a:buClr>
                <a:srgbClr val="FF6600"/>
              </a:buClr>
            </a:pPr>
            <a:r>
              <a:rPr lang="de-DE" dirty="0" smtClean="0"/>
              <a:t>Hilfe zur Selbsthilfe</a:t>
            </a:r>
          </a:p>
          <a:p>
            <a:pPr lvl="1">
              <a:buClr>
                <a:srgbClr val="FF6600"/>
              </a:buClr>
            </a:pPr>
            <a:r>
              <a:rPr lang="de-DE" dirty="0" smtClean="0"/>
              <a:t>Zustände von Hosts und Services</a:t>
            </a:r>
          </a:p>
          <a:p>
            <a:pPr lvl="1">
              <a:buClr>
                <a:srgbClr val="FF6600"/>
              </a:buClr>
            </a:pPr>
            <a:endParaRPr lang="de-DE" dirty="0" smtClean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82" name="Rectangle 18"/>
          <p:cNvSpPr>
            <a:spLocks noGrp="1" noChangeArrowheads="1"/>
          </p:cNvSpPr>
          <p:nvPr>
            <p:ph type="title"/>
          </p:nvPr>
        </p:nvSpPr>
        <p:spPr>
          <a:xfrm>
            <a:off x="152400" y="838200"/>
            <a:ext cx="8640763" cy="360363"/>
          </a:xfrm>
        </p:spPr>
        <p:txBody>
          <a:bodyPr/>
          <a:lstStyle/>
          <a:p>
            <a:r>
              <a:rPr lang="de-DE" sz="2200" dirty="0" smtClean="0"/>
              <a:t>Themeninhalte</a:t>
            </a:r>
            <a:endParaRPr lang="de-DE" sz="2200" dirty="0"/>
          </a:p>
        </p:txBody>
      </p:sp>
      <p:sp>
        <p:nvSpPr>
          <p:cNvPr id="62483" name="Rectangle 19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Installation</a:t>
            </a:r>
          </a:p>
          <a:p>
            <a:pPr lvl="2">
              <a:buClr>
                <a:srgbClr val="FF6600"/>
              </a:buClr>
            </a:pPr>
            <a:r>
              <a:rPr lang="de-DE" dirty="0" smtClean="0"/>
              <a:t>Nagios</a:t>
            </a:r>
          </a:p>
          <a:p>
            <a:pPr lvl="3">
              <a:buClr>
                <a:srgbClr val="FF6600"/>
              </a:buClr>
            </a:pPr>
            <a:r>
              <a:rPr lang="de-DE" dirty="0" smtClean="0"/>
              <a:t>Nagios </a:t>
            </a:r>
            <a:r>
              <a:rPr lang="de-DE" dirty="0" err="1" smtClean="0"/>
              <a:t>Commandpipe</a:t>
            </a:r>
            <a:endParaRPr lang="de-DE" dirty="0" smtClean="0"/>
          </a:p>
          <a:p>
            <a:pPr lvl="2">
              <a:buClr>
                <a:srgbClr val="FF6600"/>
              </a:buClr>
            </a:pPr>
            <a:r>
              <a:rPr lang="de-DE" dirty="0" smtClean="0"/>
              <a:t>Nagios Plugins</a:t>
            </a:r>
          </a:p>
          <a:p>
            <a:endParaRPr lang="de-DE" dirty="0" smtClean="0"/>
          </a:p>
          <a:p>
            <a:r>
              <a:rPr lang="de-DE" dirty="0" smtClean="0"/>
              <a:t>Webinterface</a:t>
            </a:r>
          </a:p>
          <a:p>
            <a:pPr lvl="1">
              <a:buClr>
                <a:srgbClr val="FF6600"/>
              </a:buClr>
            </a:pPr>
            <a:r>
              <a:rPr lang="de-DE" dirty="0" smtClean="0"/>
              <a:t>Einführung in das Webinterface</a:t>
            </a:r>
          </a:p>
          <a:p>
            <a:pPr lvl="1">
              <a:buClr>
                <a:srgbClr val="FF6600"/>
              </a:buClr>
            </a:pPr>
            <a:r>
              <a:rPr lang="de-DE" dirty="0" smtClean="0"/>
              <a:t>Erklärung der verschiedenen Ansichten</a:t>
            </a:r>
          </a:p>
          <a:p>
            <a:pPr lvl="1">
              <a:buClr>
                <a:srgbClr val="FF6600"/>
              </a:buClr>
            </a:pPr>
            <a:r>
              <a:rPr lang="de-DE" dirty="0" smtClean="0"/>
              <a:t>Enthaltene Reportingmöglichkeiten</a:t>
            </a:r>
          </a:p>
          <a:p>
            <a:pPr lvl="1">
              <a:buClr>
                <a:srgbClr val="FF6600"/>
              </a:buClr>
              <a:buNone/>
            </a:pPr>
            <a:endParaRPr lang="de-DE" dirty="0" smtClean="0"/>
          </a:p>
          <a:p>
            <a:pPr lvl="1">
              <a:buClr>
                <a:srgbClr val="FF6600"/>
              </a:buClr>
            </a:pPr>
            <a:endParaRPr lang="de-DE" dirty="0" smtClean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82" name="Rectangle 18"/>
          <p:cNvSpPr>
            <a:spLocks noGrp="1" noChangeArrowheads="1"/>
          </p:cNvSpPr>
          <p:nvPr>
            <p:ph type="title"/>
          </p:nvPr>
        </p:nvSpPr>
        <p:spPr>
          <a:xfrm>
            <a:off x="152400" y="838200"/>
            <a:ext cx="8640763" cy="360363"/>
          </a:xfrm>
        </p:spPr>
        <p:txBody>
          <a:bodyPr/>
          <a:lstStyle/>
          <a:p>
            <a:r>
              <a:rPr lang="de-DE" sz="2200" dirty="0" smtClean="0"/>
              <a:t>Themeninhalte</a:t>
            </a:r>
            <a:endParaRPr lang="de-DE" sz="2200" dirty="0"/>
          </a:p>
        </p:txBody>
      </p:sp>
      <p:sp>
        <p:nvSpPr>
          <p:cNvPr id="62483" name="Rectangle 19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Hauptkonfigurationsdateien</a:t>
            </a:r>
          </a:p>
          <a:p>
            <a:pPr lvl="1">
              <a:buClr>
                <a:srgbClr val="FF6600"/>
              </a:buClr>
            </a:pPr>
            <a:r>
              <a:rPr lang="de-DE" dirty="0" smtClean="0"/>
              <a:t>Durchsicht der Konfigurationsdateien</a:t>
            </a:r>
          </a:p>
          <a:p>
            <a:pPr lvl="1">
              <a:buClr>
                <a:srgbClr val="FF6600"/>
              </a:buClr>
            </a:pPr>
            <a:r>
              <a:rPr lang="de-DE" dirty="0" smtClean="0"/>
              <a:t>Erklärung der Kernparameter</a:t>
            </a:r>
          </a:p>
          <a:p>
            <a:pPr lvl="1">
              <a:buClr>
                <a:srgbClr val="FF6600"/>
              </a:buClr>
            </a:pPr>
            <a:r>
              <a:rPr lang="de-DE" dirty="0" smtClean="0"/>
              <a:t>Anpassung der wichtigsten Parameter</a:t>
            </a:r>
          </a:p>
          <a:p>
            <a:pPr lvl="1">
              <a:buClr>
                <a:srgbClr val="FF6600"/>
              </a:buClr>
            </a:pPr>
            <a:r>
              <a:rPr lang="de-DE" dirty="0" smtClean="0"/>
              <a:t>Was sind </a:t>
            </a:r>
            <a:r>
              <a:rPr lang="de-DE" dirty="0" err="1" smtClean="0"/>
              <a:t>Resourcevariablen</a:t>
            </a:r>
            <a:endParaRPr lang="de-DE" dirty="0" smtClean="0"/>
          </a:p>
          <a:p>
            <a:endParaRPr lang="de-DE" dirty="0" smtClean="0"/>
          </a:p>
          <a:p>
            <a:r>
              <a:rPr lang="de-DE" dirty="0" smtClean="0"/>
              <a:t>Objektkonfigurationen</a:t>
            </a:r>
          </a:p>
          <a:p>
            <a:pPr lvl="1">
              <a:buClr>
                <a:srgbClr val="FF6600"/>
              </a:buClr>
            </a:pPr>
            <a:r>
              <a:rPr lang="de-DE" dirty="0" smtClean="0"/>
              <a:t>Welche Objekte gibt es</a:t>
            </a:r>
          </a:p>
          <a:p>
            <a:pPr lvl="1">
              <a:buClr>
                <a:srgbClr val="FF6600"/>
              </a:buClr>
            </a:pPr>
            <a:r>
              <a:rPr lang="de-DE" dirty="0" smtClean="0"/>
              <a:t>Welche Attribute müssen gesetzt werden</a:t>
            </a:r>
          </a:p>
          <a:p>
            <a:pPr lvl="1">
              <a:buClr>
                <a:srgbClr val="FF6600"/>
              </a:buClr>
            </a:pPr>
            <a:r>
              <a:rPr lang="de-DE" dirty="0" smtClean="0"/>
              <a:t>Wie sind Objekte untereinander verknüpft</a:t>
            </a:r>
          </a:p>
          <a:p>
            <a:pPr lvl="1">
              <a:buClr>
                <a:srgbClr val="FF6600"/>
              </a:buClr>
            </a:pPr>
            <a:endParaRPr lang="de-DE" dirty="0" smtClean="0"/>
          </a:p>
          <a:p>
            <a:r>
              <a:rPr lang="de-DE" dirty="0" err="1" smtClean="0"/>
              <a:t>Notifications</a:t>
            </a:r>
            <a:endParaRPr lang="de-DE" dirty="0" smtClean="0"/>
          </a:p>
          <a:p>
            <a:pPr lvl="1">
              <a:buClr>
                <a:srgbClr val="FF6600"/>
              </a:buClr>
            </a:pPr>
            <a:r>
              <a:rPr lang="de-DE" dirty="0" smtClean="0"/>
              <a:t>Wie funktionieren </a:t>
            </a:r>
            <a:r>
              <a:rPr lang="de-DE" dirty="0" err="1" smtClean="0"/>
              <a:t>Notifications</a:t>
            </a:r>
            <a:endParaRPr lang="de-DE" dirty="0" smtClean="0"/>
          </a:p>
          <a:p>
            <a:pPr lvl="1">
              <a:buClr>
                <a:srgbClr val="FF6600"/>
              </a:buClr>
              <a:buNone/>
            </a:pPr>
            <a:endParaRPr lang="de-DE" dirty="0" smtClean="0"/>
          </a:p>
          <a:p>
            <a:pPr lvl="1">
              <a:buClr>
                <a:srgbClr val="FF6600"/>
              </a:buClr>
            </a:pPr>
            <a:endParaRPr lang="de-DE" dirty="0" smtClean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82" name="Rectangle 18"/>
          <p:cNvSpPr>
            <a:spLocks noGrp="1" noChangeArrowheads="1"/>
          </p:cNvSpPr>
          <p:nvPr>
            <p:ph type="title"/>
          </p:nvPr>
        </p:nvSpPr>
        <p:spPr>
          <a:xfrm>
            <a:off x="152400" y="838200"/>
            <a:ext cx="8640763" cy="360363"/>
          </a:xfrm>
        </p:spPr>
        <p:txBody>
          <a:bodyPr/>
          <a:lstStyle/>
          <a:p>
            <a:r>
              <a:rPr lang="de-DE" sz="2200" dirty="0" smtClean="0"/>
              <a:t>Themeninhalte</a:t>
            </a:r>
            <a:endParaRPr lang="de-DE" sz="2200" dirty="0"/>
          </a:p>
        </p:txBody>
      </p:sp>
      <p:sp>
        <p:nvSpPr>
          <p:cNvPr id="62483" name="Rectangle 19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Richtiger Aufbau der Konfigurationsdateien</a:t>
            </a:r>
          </a:p>
          <a:p>
            <a:pPr lvl="1">
              <a:buClr>
                <a:srgbClr val="FF6600"/>
              </a:buClr>
            </a:pPr>
            <a:r>
              <a:rPr lang="de-DE" dirty="0" smtClean="0"/>
              <a:t>Strukturieren der Verzeichnisse für die Konfiguration</a:t>
            </a:r>
          </a:p>
          <a:p>
            <a:pPr lvl="1">
              <a:buClr>
                <a:srgbClr val="FF6600"/>
              </a:buClr>
            </a:pPr>
            <a:r>
              <a:rPr lang="de-DE" dirty="0" smtClean="0"/>
              <a:t>Arbeiten mit Templates</a:t>
            </a:r>
          </a:p>
          <a:p>
            <a:pPr lvl="1">
              <a:buClr>
                <a:srgbClr val="FF6600"/>
              </a:buClr>
            </a:pPr>
            <a:r>
              <a:rPr lang="de-DE" dirty="0" smtClean="0"/>
              <a:t>Arbeiten mit Prüfungen auf Hostgruppen</a:t>
            </a:r>
          </a:p>
          <a:p>
            <a:pPr lvl="1">
              <a:buClr>
                <a:srgbClr val="FF6600"/>
              </a:buClr>
              <a:buNone/>
            </a:pPr>
            <a:endParaRPr lang="de-DE" dirty="0" smtClean="0"/>
          </a:p>
          <a:p>
            <a:pPr lvl="1">
              <a:buClr>
                <a:srgbClr val="FF6600"/>
              </a:buClr>
            </a:pPr>
            <a:endParaRPr lang="de-DE" dirty="0" smtClean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82" name="Rectangle 18"/>
          <p:cNvSpPr>
            <a:spLocks noGrp="1" noChangeArrowheads="1"/>
          </p:cNvSpPr>
          <p:nvPr>
            <p:ph type="title"/>
          </p:nvPr>
        </p:nvSpPr>
        <p:spPr>
          <a:xfrm>
            <a:off x="152400" y="838200"/>
            <a:ext cx="8640763" cy="360363"/>
          </a:xfrm>
        </p:spPr>
        <p:txBody>
          <a:bodyPr/>
          <a:lstStyle/>
          <a:p>
            <a:r>
              <a:rPr lang="de-DE" sz="2200" dirty="0" smtClean="0"/>
              <a:t>Themeninhalte</a:t>
            </a:r>
            <a:endParaRPr lang="de-DE" sz="2200" dirty="0"/>
          </a:p>
        </p:txBody>
      </p:sp>
      <p:sp>
        <p:nvSpPr>
          <p:cNvPr id="62483" name="Rectangle 19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Überwachung von Windows Systemen</a:t>
            </a:r>
          </a:p>
          <a:p>
            <a:pPr lvl="1">
              <a:buClr>
                <a:srgbClr val="FF6600"/>
              </a:buClr>
            </a:pPr>
            <a:r>
              <a:rPr lang="de-DE" dirty="0" smtClean="0"/>
              <a:t>Einführung </a:t>
            </a:r>
            <a:r>
              <a:rPr lang="de-DE" dirty="0" err="1" smtClean="0"/>
              <a:t>NSClient</a:t>
            </a:r>
            <a:r>
              <a:rPr lang="de-DE" dirty="0" smtClean="0"/>
              <a:t>++</a:t>
            </a:r>
          </a:p>
          <a:p>
            <a:pPr lvl="1">
              <a:buClr>
                <a:srgbClr val="FF6600"/>
              </a:buClr>
            </a:pPr>
            <a:r>
              <a:rPr lang="de-DE" dirty="0" smtClean="0"/>
              <a:t>Installation des Agenten</a:t>
            </a:r>
          </a:p>
          <a:p>
            <a:pPr lvl="1">
              <a:buClr>
                <a:srgbClr val="FF6600"/>
              </a:buClr>
            </a:pPr>
            <a:r>
              <a:rPr lang="de-DE" dirty="0" smtClean="0"/>
              <a:t>Installation NRPE</a:t>
            </a:r>
          </a:p>
          <a:p>
            <a:pPr lvl="1">
              <a:buClr>
                <a:srgbClr val="FF6600"/>
              </a:buClr>
            </a:pPr>
            <a:r>
              <a:rPr lang="de-DE" dirty="0" smtClean="0"/>
              <a:t>Konfiguration einer Überwachung</a:t>
            </a:r>
          </a:p>
          <a:p>
            <a:pPr lvl="1">
              <a:buClr>
                <a:srgbClr val="FF6600"/>
              </a:buClr>
            </a:pPr>
            <a:endParaRPr lang="de-DE" dirty="0" smtClean="0"/>
          </a:p>
          <a:p>
            <a:r>
              <a:rPr lang="de-DE" dirty="0" smtClean="0"/>
              <a:t>Überwachung von </a:t>
            </a:r>
            <a:r>
              <a:rPr lang="de-DE" dirty="0" err="1" smtClean="0"/>
              <a:t>Linux/Unix</a:t>
            </a:r>
            <a:r>
              <a:rPr lang="de-DE" dirty="0" smtClean="0"/>
              <a:t> Systemen</a:t>
            </a:r>
          </a:p>
          <a:p>
            <a:pPr lvl="1">
              <a:buClr>
                <a:srgbClr val="FF6600"/>
              </a:buClr>
            </a:pPr>
            <a:r>
              <a:rPr lang="de-DE" dirty="0" smtClean="0"/>
              <a:t>Einführung</a:t>
            </a:r>
          </a:p>
          <a:p>
            <a:pPr lvl="1">
              <a:buClr>
                <a:srgbClr val="FF6600"/>
              </a:buClr>
            </a:pPr>
            <a:r>
              <a:rPr lang="de-DE" dirty="0" smtClean="0"/>
              <a:t>Installation NRPE</a:t>
            </a:r>
          </a:p>
          <a:p>
            <a:pPr lvl="1">
              <a:buClr>
                <a:srgbClr val="FF6600"/>
              </a:buClr>
            </a:pPr>
            <a:r>
              <a:rPr lang="de-DE" dirty="0" smtClean="0"/>
              <a:t>Konfiguration NRPE Überwachung</a:t>
            </a:r>
          </a:p>
          <a:p>
            <a:pPr lvl="1">
              <a:buClr>
                <a:srgbClr val="FF6600"/>
              </a:buClr>
            </a:pPr>
            <a:r>
              <a:rPr lang="de-DE" dirty="0" smtClean="0"/>
              <a:t>Konfiguration SSH Überwachung</a:t>
            </a:r>
          </a:p>
          <a:p>
            <a:pPr lvl="1">
              <a:buClr>
                <a:srgbClr val="FF6600"/>
              </a:buClr>
            </a:pPr>
            <a:endParaRPr lang="de-DE" dirty="0" smtClean="0"/>
          </a:p>
          <a:p>
            <a:r>
              <a:rPr lang="de-DE" dirty="0" smtClean="0"/>
              <a:t>Überwachung via SNMP</a:t>
            </a:r>
          </a:p>
          <a:p>
            <a:pPr lvl="1">
              <a:buClr>
                <a:srgbClr val="FF6600"/>
              </a:buClr>
            </a:pPr>
            <a:endParaRPr lang="de-DE" dirty="0" smtClean="0"/>
          </a:p>
          <a:p>
            <a:pPr lvl="1">
              <a:buClr>
                <a:srgbClr val="FF6600"/>
              </a:buClr>
            </a:pPr>
            <a:endParaRPr lang="de-DE" dirty="0" smtClean="0"/>
          </a:p>
          <a:p>
            <a:pPr lvl="1">
              <a:buClr>
                <a:srgbClr val="FF6600"/>
              </a:buClr>
              <a:buNone/>
            </a:pPr>
            <a:endParaRPr lang="de-DE" dirty="0" smtClean="0"/>
          </a:p>
          <a:p>
            <a:pPr lvl="1">
              <a:buClr>
                <a:srgbClr val="FF6600"/>
              </a:buClr>
            </a:pPr>
            <a:endParaRPr lang="de-DE" dirty="0" smtClean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82" name="Rectangle 18"/>
          <p:cNvSpPr>
            <a:spLocks noGrp="1" noChangeArrowheads="1"/>
          </p:cNvSpPr>
          <p:nvPr>
            <p:ph type="title"/>
          </p:nvPr>
        </p:nvSpPr>
        <p:spPr>
          <a:xfrm>
            <a:off x="152400" y="838200"/>
            <a:ext cx="8640763" cy="360363"/>
          </a:xfrm>
        </p:spPr>
        <p:txBody>
          <a:bodyPr/>
          <a:lstStyle/>
          <a:p>
            <a:r>
              <a:rPr lang="de-DE" sz="2200" dirty="0" smtClean="0"/>
              <a:t>Themeninhalte</a:t>
            </a:r>
            <a:endParaRPr lang="de-DE" sz="2200" dirty="0"/>
          </a:p>
        </p:txBody>
      </p:sp>
      <p:sp>
        <p:nvSpPr>
          <p:cNvPr id="62483" name="Rectangle 19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Addons</a:t>
            </a:r>
          </a:p>
          <a:p>
            <a:pPr lvl="1">
              <a:buClr>
                <a:srgbClr val="FF6600"/>
              </a:buClr>
            </a:pPr>
            <a:r>
              <a:rPr lang="de-DE" sz="1600" b="1" dirty="0" smtClean="0"/>
              <a:t>NETWAYS Grapher V2</a:t>
            </a:r>
          </a:p>
          <a:p>
            <a:pPr lvl="2">
              <a:buClr>
                <a:srgbClr val="FF6600"/>
              </a:buClr>
            </a:pPr>
            <a:r>
              <a:rPr lang="de-DE" sz="1600" dirty="0" smtClean="0"/>
              <a:t>Installation</a:t>
            </a:r>
          </a:p>
          <a:p>
            <a:pPr lvl="2">
              <a:buClr>
                <a:srgbClr val="FF6600"/>
              </a:buClr>
            </a:pPr>
            <a:r>
              <a:rPr lang="de-DE" sz="1600" dirty="0" smtClean="0"/>
              <a:t>Grundkonfiguration</a:t>
            </a:r>
          </a:p>
          <a:p>
            <a:pPr lvl="1">
              <a:buClr>
                <a:srgbClr val="FF6600"/>
              </a:buClr>
            </a:pPr>
            <a:r>
              <a:rPr lang="de-DE" sz="1600" b="1" dirty="0" smtClean="0"/>
              <a:t>NDO2DB</a:t>
            </a:r>
          </a:p>
          <a:p>
            <a:pPr lvl="2">
              <a:buClr>
                <a:srgbClr val="FF6600"/>
              </a:buClr>
            </a:pPr>
            <a:r>
              <a:rPr lang="de-DE" sz="1600" dirty="0" smtClean="0"/>
              <a:t>Installation</a:t>
            </a:r>
          </a:p>
          <a:p>
            <a:pPr lvl="2">
              <a:buClr>
                <a:srgbClr val="FF6600"/>
              </a:buClr>
            </a:pPr>
            <a:r>
              <a:rPr lang="de-DE" sz="1600" dirty="0" smtClean="0"/>
              <a:t>Einbinden in Nagios</a:t>
            </a:r>
          </a:p>
          <a:p>
            <a:pPr lvl="1">
              <a:buClr>
                <a:srgbClr val="FF6600"/>
              </a:buClr>
            </a:pPr>
            <a:r>
              <a:rPr lang="de-DE" sz="1600" b="1" dirty="0" smtClean="0"/>
              <a:t>NagVis</a:t>
            </a:r>
          </a:p>
          <a:p>
            <a:pPr lvl="2">
              <a:buClr>
                <a:srgbClr val="FF6600"/>
              </a:buClr>
            </a:pPr>
            <a:r>
              <a:rPr lang="de-DE" sz="1600" dirty="0" smtClean="0"/>
              <a:t>Installation</a:t>
            </a:r>
          </a:p>
          <a:p>
            <a:pPr lvl="2">
              <a:buClr>
                <a:srgbClr val="FF6600"/>
              </a:buClr>
            </a:pPr>
            <a:r>
              <a:rPr lang="de-DE" sz="1600" dirty="0" smtClean="0"/>
              <a:t>Konfiguration via WUI</a:t>
            </a:r>
          </a:p>
          <a:p>
            <a:pPr lvl="1">
              <a:buClr>
                <a:srgbClr val="FF6600"/>
              </a:buClr>
            </a:pPr>
            <a:r>
              <a:rPr lang="de-DE" sz="1600" b="1" dirty="0" err="1" smtClean="0"/>
              <a:t>BusinessProcessView</a:t>
            </a:r>
            <a:endParaRPr lang="de-DE" sz="1600" b="1" dirty="0" smtClean="0"/>
          </a:p>
          <a:p>
            <a:pPr lvl="2">
              <a:buClr>
                <a:srgbClr val="FF6600"/>
              </a:buClr>
            </a:pPr>
            <a:r>
              <a:rPr lang="de-DE" sz="1600" dirty="0" smtClean="0"/>
              <a:t>Installation</a:t>
            </a:r>
          </a:p>
          <a:p>
            <a:pPr lvl="2">
              <a:buClr>
                <a:srgbClr val="FF6600"/>
              </a:buClr>
            </a:pPr>
            <a:r>
              <a:rPr lang="de-DE" sz="1600" dirty="0" smtClean="0"/>
              <a:t>Konfigurationssyntax</a:t>
            </a:r>
          </a:p>
          <a:p>
            <a:pPr lvl="1">
              <a:buClr>
                <a:srgbClr val="FF6600"/>
              </a:buClr>
            </a:pPr>
            <a:r>
              <a:rPr lang="de-DE" sz="1600" b="1" dirty="0" smtClean="0"/>
              <a:t>EventDB</a:t>
            </a:r>
          </a:p>
          <a:p>
            <a:pPr lvl="2">
              <a:buClr>
                <a:srgbClr val="FF6600"/>
              </a:buClr>
            </a:pPr>
            <a:r>
              <a:rPr lang="de-DE" sz="1600" dirty="0" smtClean="0"/>
              <a:t>Installation</a:t>
            </a:r>
          </a:p>
          <a:p>
            <a:pPr lvl="2">
              <a:buClr>
                <a:srgbClr val="FF6600"/>
              </a:buClr>
            </a:pPr>
            <a:r>
              <a:rPr lang="de-DE" sz="1600" dirty="0" smtClean="0"/>
              <a:t>Konfiguration </a:t>
            </a:r>
            <a:r>
              <a:rPr lang="de-DE" sz="1600" dirty="0" err="1" smtClean="0"/>
              <a:t>Syslog-NG</a:t>
            </a:r>
            <a:r>
              <a:rPr lang="de-DE" sz="1600" dirty="0" smtClean="0"/>
              <a:t> / MySQL</a:t>
            </a:r>
          </a:p>
          <a:p>
            <a:pPr lvl="1">
              <a:buClr>
                <a:srgbClr val="FF6600"/>
              </a:buClr>
            </a:pPr>
            <a:endParaRPr lang="de-DE" dirty="0" smtClean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Themeninhalte - Übersicht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de-DE" sz="2000" dirty="0" smtClean="0"/>
              <a:t>kurze Einführung</a:t>
            </a:r>
          </a:p>
          <a:p>
            <a:r>
              <a:rPr lang="de-DE" sz="2000" dirty="0" smtClean="0"/>
              <a:t>Grundlagen</a:t>
            </a:r>
          </a:p>
          <a:p>
            <a:r>
              <a:rPr lang="de-DE" sz="2000" dirty="0" smtClean="0"/>
              <a:t>Installation</a:t>
            </a:r>
          </a:p>
          <a:p>
            <a:r>
              <a:rPr lang="de-DE" sz="2000" dirty="0" smtClean="0"/>
              <a:t>Webinterface</a:t>
            </a:r>
          </a:p>
          <a:p>
            <a:r>
              <a:rPr lang="de-DE" sz="2000" dirty="0" smtClean="0"/>
              <a:t>Hauptkonfigurationsdateien</a:t>
            </a:r>
          </a:p>
          <a:p>
            <a:pPr lvl="1">
              <a:buClr>
                <a:srgbClr val="FF6600"/>
              </a:buClr>
            </a:pPr>
            <a:r>
              <a:rPr lang="de-DE" sz="2000" dirty="0" err="1" smtClean="0"/>
              <a:t>nagios.cfg/resource.cfg/cgi.cfg</a:t>
            </a:r>
            <a:endParaRPr lang="de-DE" sz="2000" dirty="0" smtClean="0"/>
          </a:p>
          <a:p>
            <a:r>
              <a:rPr lang="de-DE" sz="2000" dirty="0" smtClean="0"/>
              <a:t>Objektkonfigurationen</a:t>
            </a:r>
          </a:p>
          <a:p>
            <a:r>
              <a:rPr lang="de-DE" sz="2000" dirty="0" err="1" smtClean="0"/>
              <a:t>Notifications</a:t>
            </a:r>
            <a:endParaRPr lang="de-DE" sz="2000" dirty="0" smtClean="0"/>
          </a:p>
          <a:p>
            <a:r>
              <a:rPr lang="de-DE" sz="2000" dirty="0" smtClean="0"/>
              <a:t>Richtiger Aufbau der Konfigurationsdateien</a:t>
            </a:r>
          </a:p>
          <a:p>
            <a:endParaRPr lang="de-DE" sz="2000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de-DE" sz="2000" dirty="0" smtClean="0"/>
              <a:t>Überwachungen</a:t>
            </a:r>
          </a:p>
          <a:p>
            <a:pPr lvl="1">
              <a:buClr>
                <a:srgbClr val="FF6600"/>
              </a:buClr>
            </a:pPr>
            <a:r>
              <a:rPr lang="de-DE" sz="2000" dirty="0" smtClean="0"/>
              <a:t>Windows Server</a:t>
            </a:r>
          </a:p>
          <a:p>
            <a:pPr lvl="1">
              <a:buClr>
                <a:srgbClr val="FF6600"/>
              </a:buClr>
            </a:pPr>
            <a:r>
              <a:rPr lang="de-DE" sz="2000" dirty="0" err="1" smtClean="0"/>
              <a:t>Linux/Unix</a:t>
            </a:r>
            <a:r>
              <a:rPr lang="de-DE" sz="2000" dirty="0" smtClean="0"/>
              <a:t> Server</a:t>
            </a:r>
          </a:p>
          <a:p>
            <a:pPr lvl="1">
              <a:buClr>
                <a:srgbClr val="FF6600"/>
              </a:buClr>
            </a:pPr>
            <a:r>
              <a:rPr lang="de-DE" sz="2000" dirty="0" smtClean="0"/>
              <a:t>SNMP Komponenten</a:t>
            </a:r>
          </a:p>
          <a:p>
            <a:r>
              <a:rPr lang="de-DE" sz="2000" dirty="0" smtClean="0"/>
              <a:t>Addons</a:t>
            </a:r>
          </a:p>
          <a:p>
            <a:pPr lvl="1">
              <a:buClr>
                <a:srgbClr val="FF6600"/>
              </a:buClr>
            </a:pPr>
            <a:r>
              <a:rPr lang="de-DE" sz="2000" dirty="0" smtClean="0"/>
              <a:t>NETWAYS GrapherV2</a:t>
            </a:r>
          </a:p>
          <a:p>
            <a:pPr lvl="1">
              <a:buClr>
                <a:srgbClr val="FF6600"/>
              </a:buClr>
            </a:pPr>
            <a:r>
              <a:rPr lang="de-DE" sz="2000" dirty="0" smtClean="0"/>
              <a:t>NDO2DB</a:t>
            </a:r>
          </a:p>
          <a:p>
            <a:pPr lvl="1">
              <a:buClr>
                <a:srgbClr val="FF6600"/>
              </a:buClr>
            </a:pPr>
            <a:r>
              <a:rPr lang="de-DE" sz="2000" dirty="0" smtClean="0"/>
              <a:t>NagVis</a:t>
            </a:r>
          </a:p>
          <a:p>
            <a:pPr lvl="1">
              <a:buClr>
                <a:srgbClr val="FF6600"/>
              </a:buClr>
            </a:pPr>
            <a:r>
              <a:rPr lang="de-DE" sz="2000" dirty="0" err="1" smtClean="0"/>
              <a:t>BusinessProcessView</a:t>
            </a:r>
            <a:endParaRPr lang="de-DE" sz="2000" dirty="0" smtClean="0"/>
          </a:p>
          <a:p>
            <a:pPr lvl="1">
              <a:buClr>
                <a:srgbClr val="FF6600"/>
              </a:buClr>
            </a:pPr>
            <a:r>
              <a:rPr lang="de-DE" sz="2000" dirty="0" smtClean="0"/>
              <a:t>EventDB</a:t>
            </a:r>
          </a:p>
          <a:p>
            <a:pPr lvl="1">
              <a:buClr>
                <a:srgbClr val="FF6600"/>
              </a:buClr>
            </a:pPr>
            <a:endParaRPr lang="de-DE" sz="20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>
          <a:xfrm>
            <a:off x="722312" y="4406900"/>
            <a:ext cx="8040687" cy="1362075"/>
          </a:xfrm>
        </p:spPr>
        <p:txBody>
          <a:bodyPr/>
          <a:lstStyle/>
          <a:p>
            <a:r>
              <a:rPr lang="de-DE" b="0" u="none" dirty="0" smtClean="0"/>
              <a:t>Wie </a:t>
            </a:r>
            <a:r>
              <a:rPr lang="de-DE" b="0" u="none" dirty="0" err="1" smtClean="0"/>
              <a:t>funktionierts</a:t>
            </a:r>
            <a:r>
              <a:rPr lang="de-DE" b="0" u="none" dirty="0" smtClean="0"/>
              <a:t>?</a:t>
            </a:r>
            <a:endParaRPr lang="de-DE" b="0" u="none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82" name="Rectangle 18"/>
          <p:cNvSpPr>
            <a:spLocks noGrp="1" noChangeArrowheads="1"/>
          </p:cNvSpPr>
          <p:nvPr>
            <p:ph type="title"/>
          </p:nvPr>
        </p:nvSpPr>
        <p:spPr>
          <a:xfrm>
            <a:off x="152400" y="838200"/>
            <a:ext cx="8640763" cy="360363"/>
          </a:xfrm>
        </p:spPr>
        <p:txBody>
          <a:bodyPr/>
          <a:lstStyle/>
          <a:p>
            <a:r>
              <a:rPr lang="de-DE" sz="2200" smtClean="0"/>
              <a:t>Wie funktionierts?</a:t>
            </a:r>
            <a:endParaRPr lang="de-DE" sz="2200" dirty="0"/>
          </a:p>
        </p:txBody>
      </p:sp>
      <p:sp>
        <p:nvSpPr>
          <p:cNvPr id="62483" name="Rectangle 19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Browserbasiert via </a:t>
            </a:r>
            <a:r>
              <a:rPr lang="de-DE" dirty="0" err="1" smtClean="0"/>
              <a:t>Flashplayer</a:t>
            </a:r>
            <a:endParaRPr lang="de-DE" dirty="0" smtClean="0"/>
          </a:p>
          <a:p>
            <a:r>
              <a:rPr lang="de-DE" dirty="0" smtClean="0"/>
              <a:t>Folien und Bildschirminhalte des Trainers in Großdarstellung</a:t>
            </a:r>
          </a:p>
          <a:p>
            <a:r>
              <a:rPr lang="de-DE" dirty="0" smtClean="0"/>
              <a:t>Aufnahme des Trainings parallel zu Bildschirminhalt</a:t>
            </a:r>
          </a:p>
          <a:p>
            <a:r>
              <a:rPr lang="de-DE" dirty="0" smtClean="0"/>
              <a:t>Jederzeit pausierbar</a:t>
            </a:r>
          </a:p>
          <a:p>
            <a:r>
              <a:rPr lang="de-DE" dirty="0" smtClean="0"/>
              <a:t>Aufgeteilt in verschiedene Kapitel</a:t>
            </a:r>
          </a:p>
          <a:p>
            <a:pPr lvl="1">
              <a:buClr>
                <a:srgbClr val="FF6600"/>
              </a:buClr>
            </a:pPr>
            <a:r>
              <a:rPr lang="de-DE" dirty="0" smtClean="0"/>
              <a:t>siehe Themeninhalte</a:t>
            </a:r>
          </a:p>
          <a:p>
            <a:pPr lvl="1">
              <a:buClr>
                <a:srgbClr val="FF6600"/>
              </a:buClr>
            </a:pPr>
            <a:endParaRPr lang="de-DE" dirty="0" smtClean="0"/>
          </a:p>
          <a:p>
            <a:pPr lvl="1">
              <a:buClr>
                <a:srgbClr val="FF6600"/>
              </a:buClr>
            </a:pPr>
            <a:endParaRPr lang="de-DE" dirty="0" smtClean="0"/>
          </a:p>
          <a:p>
            <a:pPr lvl="1">
              <a:buClr>
                <a:srgbClr val="FF6600"/>
              </a:buClr>
              <a:buNone/>
            </a:pPr>
            <a:endParaRPr lang="de-DE" dirty="0" smtClean="0"/>
          </a:p>
          <a:p>
            <a:pPr lvl="1">
              <a:buClr>
                <a:srgbClr val="FF6600"/>
              </a:buClr>
            </a:pPr>
            <a:endParaRPr lang="de-DE" dirty="0" smtClean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Wie </a:t>
            </a:r>
            <a:r>
              <a:rPr lang="de-DE" dirty="0" err="1" smtClean="0"/>
              <a:t>funktionierts</a:t>
            </a:r>
            <a:r>
              <a:rPr lang="de-DE" dirty="0" smtClean="0"/>
              <a:t>?</a:t>
            </a:r>
            <a:endParaRPr lang="de-DE" dirty="0"/>
          </a:p>
        </p:txBody>
      </p:sp>
      <p:pic>
        <p:nvPicPr>
          <p:cNvPr id="4" name="Inhaltsplatzhalter 3" descr="Training_Screen.tiff"/>
          <p:cNvPicPr>
            <a:picLocks noGrp="1" noChangeAspect="1"/>
          </p:cNvPicPr>
          <p:nvPr>
            <p:ph idx="1"/>
          </p:nvPr>
        </p:nvPicPr>
        <p:blipFill>
          <a:blip r:embed="rId2"/>
          <a:srcRect l="-7113" r="-7113"/>
          <a:stretch>
            <a:fillRect/>
          </a:stretch>
        </p:blipFill>
        <p:spPr/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Agenda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Clr>
                <a:srgbClr val="FF6600"/>
              </a:buClr>
              <a:buFont typeface="Wingdings" charset="2"/>
              <a:buChar char="§"/>
            </a:pPr>
            <a:r>
              <a:rPr lang="de-DE" b="1" dirty="0" smtClean="0"/>
              <a:t>Kurzvorstellung</a:t>
            </a:r>
          </a:p>
          <a:p>
            <a:pPr lvl="1">
              <a:buClr>
                <a:srgbClr val="FF6600"/>
              </a:buClr>
              <a:buFont typeface="Wingdings" charset="2"/>
              <a:buChar char="§"/>
            </a:pPr>
            <a:r>
              <a:rPr lang="de-DE" b="1" dirty="0" smtClean="0"/>
              <a:t>Zielgruppe/Voraussetzungen</a:t>
            </a:r>
          </a:p>
          <a:p>
            <a:pPr lvl="1">
              <a:buClr>
                <a:srgbClr val="FF6600"/>
              </a:buClr>
              <a:buFont typeface="Wingdings" charset="2"/>
              <a:buChar char="§"/>
            </a:pPr>
            <a:r>
              <a:rPr lang="de-DE" b="1" dirty="0" smtClean="0"/>
              <a:t>Warum Online Training?</a:t>
            </a:r>
          </a:p>
          <a:p>
            <a:pPr lvl="1">
              <a:buClr>
                <a:srgbClr val="FF6600"/>
              </a:buClr>
              <a:buFont typeface="Wingdings" charset="2"/>
              <a:buChar char="§"/>
            </a:pPr>
            <a:r>
              <a:rPr lang="de-DE" b="1" dirty="0" smtClean="0"/>
              <a:t>Themeninhalte</a:t>
            </a:r>
          </a:p>
          <a:p>
            <a:pPr lvl="1">
              <a:buClr>
                <a:srgbClr val="FF6600"/>
              </a:buClr>
              <a:buFont typeface="Wingdings" charset="2"/>
              <a:buChar char="§"/>
            </a:pPr>
            <a:r>
              <a:rPr lang="de-DE" b="1" dirty="0" smtClean="0"/>
              <a:t>Wie </a:t>
            </a:r>
            <a:r>
              <a:rPr lang="de-DE" b="1" dirty="0" err="1" smtClean="0"/>
              <a:t>funktionierts</a:t>
            </a:r>
            <a:r>
              <a:rPr lang="de-DE" b="1" dirty="0" smtClean="0"/>
              <a:t>?</a:t>
            </a:r>
          </a:p>
          <a:p>
            <a:pPr lvl="1">
              <a:buClr>
                <a:srgbClr val="FF6600"/>
              </a:buClr>
              <a:buFont typeface="Wingdings" charset="2"/>
              <a:buChar char="§"/>
            </a:pPr>
            <a:r>
              <a:rPr lang="de-DE" b="1" dirty="0" smtClean="0"/>
              <a:t>Fragen und Antworten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0" u="none" dirty="0" smtClean="0"/>
              <a:t>Fragen und Antworten</a:t>
            </a:r>
            <a:endParaRPr lang="de-DE" b="0" u="none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Fragen und Antworten</a:t>
            </a:r>
            <a:endParaRPr lang="de-DE" dirty="0"/>
          </a:p>
        </p:txBody>
      </p:sp>
      <p:pic>
        <p:nvPicPr>
          <p:cNvPr id="5" name="Bild 5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81600" y="1447800"/>
            <a:ext cx="33528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Bild 5" descr="mail_ico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100" y="3586162"/>
            <a:ext cx="469900" cy="495300"/>
          </a:xfrm>
          <a:prstGeom prst="rect">
            <a:avLst/>
          </a:prstGeom>
        </p:spPr>
      </p:pic>
      <p:pic>
        <p:nvPicPr>
          <p:cNvPr id="7" name="Bild 6" descr="rss_icon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2900" y="5059362"/>
            <a:ext cx="419100" cy="508000"/>
          </a:xfrm>
          <a:prstGeom prst="rect">
            <a:avLst/>
          </a:prstGeom>
        </p:spPr>
      </p:pic>
      <p:pic>
        <p:nvPicPr>
          <p:cNvPr id="8" name="Bild 7" descr="twitter_icon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4800" y="4005262"/>
            <a:ext cx="457200" cy="495300"/>
          </a:xfrm>
          <a:prstGeom prst="rect">
            <a:avLst/>
          </a:prstGeom>
        </p:spPr>
      </p:pic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85800" y="1427162"/>
            <a:ext cx="5562600" cy="4897438"/>
          </a:xfrm>
        </p:spPr>
        <p:txBody>
          <a:bodyPr/>
          <a:lstStyle/>
          <a:p>
            <a:pPr>
              <a:buNone/>
            </a:pPr>
            <a:r>
              <a:rPr lang="de-DE" sz="2000" dirty="0" smtClean="0">
                <a:ea typeface="ＭＳ Ｐゴシック" charset="-128"/>
                <a:cs typeface="ＭＳ Ｐゴシック" charset="-128"/>
              </a:rPr>
              <a:t>Jetzt und Hier</a:t>
            </a:r>
          </a:p>
          <a:p>
            <a:pPr>
              <a:buNone/>
            </a:pPr>
            <a:endParaRPr lang="de-DE" sz="2000" dirty="0" smtClean="0">
              <a:ea typeface="ＭＳ Ｐゴシック" charset="-128"/>
              <a:cs typeface="ＭＳ Ｐゴシック" charset="-128"/>
            </a:endParaRPr>
          </a:p>
          <a:p>
            <a:pPr>
              <a:buNone/>
            </a:pPr>
            <a:r>
              <a:rPr lang="de-DE" sz="2000" dirty="0" smtClean="0">
                <a:ea typeface="ＭＳ Ｐゴシック" charset="-128"/>
                <a:cs typeface="ＭＳ Ｐゴシック" charset="-128"/>
              </a:rPr>
              <a:t>NETWAYS GmbH</a:t>
            </a:r>
          </a:p>
          <a:p>
            <a:pPr>
              <a:buNone/>
            </a:pPr>
            <a:r>
              <a:rPr lang="de-DE" sz="2000" dirty="0" err="1" smtClean="0">
                <a:ea typeface="ＭＳ Ｐゴシック" charset="-128"/>
                <a:cs typeface="ＭＳ Ｐゴシック" charset="-128"/>
              </a:rPr>
              <a:t>Deutschherrnstrasse</a:t>
            </a:r>
            <a:r>
              <a:rPr lang="de-DE" sz="2000" dirty="0" smtClean="0">
                <a:ea typeface="ＭＳ Ｐゴシック" charset="-128"/>
                <a:cs typeface="ＭＳ Ｐゴシック" charset="-128"/>
              </a:rPr>
              <a:t> 15-19</a:t>
            </a:r>
          </a:p>
          <a:p>
            <a:pPr>
              <a:buNone/>
            </a:pPr>
            <a:r>
              <a:rPr lang="de-DE" sz="2000" dirty="0" smtClean="0">
                <a:ea typeface="ＭＳ Ｐゴシック" charset="-128"/>
                <a:cs typeface="ＭＳ Ｐゴシック" charset="-128"/>
              </a:rPr>
              <a:t>90429 Nürnberg</a:t>
            </a:r>
          </a:p>
          <a:p>
            <a:pPr>
              <a:buNone/>
            </a:pPr>
            <a:endParaRPr lang="de-DE" sz="2000" dirty="0" smtClean="0">
              <a:ea typeface="ＭＳ Ｐゴシック" charset="-128"/>
              <a:cs typeface="ＭＳ Ｐゴシック" charset="-128"/>
            </a:endParaRPr>
          </a:p>
          <a:p>
            <a:pPr>
              <a:buNone/>
            </a:pPr>
            <a:r>
              <a:rPr lang="de-DE" sz="2000" dirty="0" err="1" smtClean="0">
                <a:ea typeface="ＭＳ Ｐゴシック" charset="-128"/>
                <a:cs typeface="ＭＳ Ｐゴシック" charset="-128"/>
              </a:rPr>
              <a:t>michael.streb@netways.de</a:t>
            </a:r>
            <a:endParaRPr lang="de-DE" sz="2000" dirty="0" smtClean="0">
              <a:ea typeface="ＭＳ Ｐゴシック" charset="-128"/>
              <a:cs typeface="ＭＳ Ｐゴシック" charset="-128"/>
            </a:endParaRPr>
          </a:p>
          <a:p>
            <a:pPr>
              <a:buNone/>
            </a:pPr>
            <a:r>
              <a:rPr lang="de-DE" sz="2000" dirty="0" err="1" smtClean="0">
                <a:ea typeface="ＭＳ Ｐゴシック" charset="-128"/>
                <a:cs typeface="ＭＳ Ｐゴシック" charset="-128"/>
              </a:rPr>
              <a:t>Twitter</a:t>
            </a:r>
            <a:r>
              <a:rPr lang="de-DE" sz="2000" dirty="0" smtClean="0">
                <a:ea typeface="ＭＳ Ｐゴシック" charset="-128"/>
                <a:cs typeface="ＭＳ Ｐゴシック" charset="-128"/>
              </a:rPr>
              <a:t>: </a:t>
            </a:r>
            <a:r>
              <a:rPr lang="de-DE" sz="2000" dirty="0" err="1" smtClean="0">
                <a:ea typeface="ＭＳ Ｐゴシック" charset="-128"/>
                <a:cs typeface="ＭＳ Ｐゴシック" charset="-128"/>
              </a:rPr>
              <a:t>mstreb</a:t>
            </a:r>
            <a:endParaRPr lang="de-DE" sz="2000" dirty="0" smtClean="0">
              <a:ea typeface="ＭＳ Ｐゴシック" charset="-128"/>
              <a:cs typeface="ＭＳ Ｐゴシック" charset="-128"/>
            </a:endParaRPr>
          </a:p>
          <a:p>
            <a:pPr>
              <a:buNone/>
            </a:pPr>
            <a:endParaRPr lang="de-DE" sz="2000" dirty="0" smtClean="0">
              <a:ea typeface="ＭＳ Ｐゴシック" charset="-128"/>
              <a:cs typeface="ＭＳ Ｐゴシック" charset="-128"/>
            </a:endParaRPr>
          </a:p>
          <a:p>
            <a:pPr>
              <a:buNone/>
            </a:pPr>
            <a:r>
              <a:rPr lang="de-DE" sz="2000" dirty="0" smtClean="0">
                <a:ea typeface="ＭＳ Ｐゴシック" charset="-128"/>
                <a:cs typeface="ＭＳ Ｐゴシック" charset="-128"/>
              </a:rPr>
              <a:t>www.netways.de</a:t>
            </a:r>
          </a:p>
          <a:p>
            <a:pPr>
              <a:buNone/>
            </a:pPr>
            <a:r>
              <a:rPr lang="de-DE" sz="2000" dirty="0" err="1" smtClean="0">
                <a:ea typeface="ＭＳ Ｐゴシック" charset="-128"/>
                <a:cs typeface="ＭＳ Ｐゴシック" charset="-128"/>
              </a:rPr>
              <a:t>blog.netways.de</a:t>
            </a:r>
            <a:endParaRPr lang="de-DE" sz="2000" dirty="0" smtClean="0">
              <a:ea typeface="ＭＳ Ｐゴシック" charset="-128"/>
              <a:cs typeface="ＭＳ Ｐゴシック" charset="-128"/>
            </a:endParaRPr>
          </a:p>
          <a:p>
            <a:pPr>
              <a:buNone/>
            </a:pPr>
            <a:endParaRPr lang="de-DE" sz="2000" dirty="0" smtClean="0">
              <a:ea typeface="ＭＳ Ｐゴシック" charset="-128"/>
              <a:cs typeface="ＭＳ Ｐゴシック" charset="-128"/>
            </a:endParaRPr>
          </a:p>
          <a:p>
            <a:pPr>
              <a:buNone/>
            </a:pPr>
            <a:r>
              <a:rPr lang="de-DE" sz="2000" dirty="0" err="1" smtClean="0">
                <a:ea typeface="ＭＳ Ｐゴシック" charset="-128"/>
                <a:cs typeface="ＭＳ Ｐゴシック" charset="-128"/>
              </a:rPr>
              <a:t>www.google.de/search?q=netways</a:t>
            </a:r>
            <a:endParaRPr lang="de-DE" sz="2000" dirty="0" smtClean="0">
              <a:ea typeface="ＭＳ Ｐゴシック" charset="-128"/>
              <a:cs typeface="ＭＳ Ｐゴシック" charset="-128"/>
            </a:endParaRPr>
          </a:p>
          <a:p>
            <a:pPr>
              <a:buNone/>
            </a:pPr>
            <a:r>
              <a:rPr lang="de-DE" sz="2000" dirty="0" err="1" smtClean="0">
                <a:ea typeface="ＭＳ Ｐゴシック" charset="-128"/>
                <a:cs typeface="ＭＳ Ｐゴシック" charset="-128"/>
              </a:rPr>
              <a:t>www.google.de/search?q=michael+streb</a:t>
            </a:r>
            <a:endParaRPr lang="de-DE" sz="2000" dirty="0" smtClean="0"/>
          </a:p>
          <a:p>
            <a:pPr>
              <a:buNone/>
            </a:pPr>
            <a:endParaRPr lang="de-DE" sz="2000" dirty="0"/>
          </a:p>
        </p:txBody>
      </p:sp>
      <p:cxnSp>
        <p:nvCxnSpPr>
          <p:cNvPr id="10" name="Gerade Verbindung 9"/>
          <p:cNvCxnSpPr/>
          <p:nvPr/>
        </p:nvCxnSpPr>
        <p:spPr bwMode="auto">
          <a:xfrm>
            <a:off x="304800" y="5719762"/>
            <a:ext cx="5943600" cy="1588"/>
          </a:xfrm>
          <a:prstGeom prst="line">
            <a:avLst/>
          </a:prstGeom>
          <a:noFill/>
          <a:ln w="9525" cap="flat" cmpd="sng" algn="ctr">
            <a:solidFill>
              <a:schemeClr val="bg1">
                <a:lumMod val="6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Gerade Verbindung 12"/>
          <p:cNvCxnSpPr/>
          <p:nvPr/>
        </p:nvCxnSpPr>
        <p:spPr bwMode="auto">
          <a:xfrm>
            <a:off x="304800" y="4575174"/>
            <a:ext cx="5257800" cy="1588"/>
          </a:xfrm>
          <a:prstGeom prst="line">
            <a:avLst/>
          </a:prstGeom>
          <a:noFill/>
          <a:ln w="9525" cap="flat" cmpd="sng" algn="ctr">
            <a:solidFill>
              <a:schemeClr val="bg1">
                <a:lumMod val="6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Gerade Verbindung 13"/>
          <p:cNvCxnSpPr/>
          <p:nvPr/>
        </p:nvCxnSpPr>
        <p:spPr bwMode="auto">
          <a:xfrm>
            <a:off x="304800" y="3433762"/>
            <a:ext cx="4800600" cy="1588"/>
          </a:xfrm>
          <a:prstGeom prst="line">
            <a:avLst/>
          </a:prstGeom>
          <a:noFill/>
          <a:ln w="9525" cap="flat" cmpd="sng" algn="ctr">
            <a:solidFill>
              <a:schemeClr val="bg1">
                <a:lumMod val="6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Gerade Verbindung 14"/>
          <p:cNvCxnSpPr/>
          <p:nvPr/>
        </p:nvCxnSpPr>
        <p:spPr bwMode="auto">
          <a:xfrm>
            <a:off x="457200" y="1985962"/>
            <a:ext cx="4419600" cy="1588"/>
          </a:xfrm>
          <a:prstGeom prst="line">
            <a:avLst/>
          </a:prstGeom>
          <a:noFill/>
          <a:ln w="9525" cap="flat" cmpd="sng" algn="ctr">
            <a:solidFill>
              <a:schemeClr val="bg1">
                <a:lumMod val="6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>
          <a:xfrm>
            <a:off x="722312" y="4406900"/>
            <a:ext cx="8040687" cy="1362075"/>
          </a:xfrm>
        </p:spPr>
        <p:txBody>
          <a:bodyPr/>
          <a:lstStyle/>
          <a:p>
            <a:r>
              <a:rPr lang="de-DE" b="0" u="none" dirty="0" smtClean="0"/>
              <a:t>Kurzvorstellung</a:t>
            </a:r>
            <a:endParaRPr lang="de-DE" b="0" u="none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82" name="Rectangle 18"/>
          <p:cNvSpPr>
            <a:spLocks noGrp="1" noChangeArrowheads="1"/>
          </p:cNvSpPr>
          <p:nvPr>
            <p:ph type="title"/>
          </p:nvPr>
        </p:nvSpPr>
        <p:spPr>
          <a:xfrm>
            <a:off x="152400" y="838200"/>
            <a:ext cx="8640763" cy="360363"/>
          </a:xfrm>
        </p:spPr>
        <p:txBody>
          <a:bodyPr/>
          <a:lstStyle/>
          <a:p>
            <a:r>
              <a:rPr lang="de-DE" sz="2200" dirty="0" smtClean="0"/>
              <a:t>Kurzvorstellung MICHAEL STREB</a:t>
            </a:r>
            <a:endParaRPr lang="de-DE" sz="2200" dirty="0"/>
          </a:p>
        </p:txBody>
      </p:sp>
      <p:sp>
        <p:nvSpPr>
          <p:cNvPr id="62483" name="Rectangle 19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seit 2006 bei der NETWAYS GmbH</a:t>
            </a:r>
          </a:p>
          <a:p>
            <a:r>
              <a:rPr lang="de-DE" dirty="0" err="1" smtClean="0"/>
              <a:t>Managing</a:t>
            </a:r>
            <a:r>
              <a:rPr lang="de-DE" dirty="0" smtClean="0"/>
              <a:t> </a:t>
            </a:r>
            <a:r>
              <a:rPr lang="de-DE" dirty="0" err="1" smtClean="0"/>
              <a:t>Consultant</a:t>
            </a:r>
            <a:r>
              <a:rPr lang="de-DE" dirty="0" smtClean="0"/>
              <a:t> / Trainer</a:t>
            </a:r>
          </a:p>
          <a:p>
            <a:r>
              <a:rPr lang="de-DE" dirty="0" smtClean="0"/>
              <a:t>zuvor 7 Jahre im Bereich IT-Infrastruktur und Rechenzentrum</a:t>
            </a:r>
          </a:p>
          <a:p>
            <a:pPr lvl="1">
              <a:buClr>
                <a:srgbClr val="FF6600"/>
              </a:buClr>
            </a:pPr>
            <a:r>
              <a:rPr lang="de-DE" dirty="0" smtClean="0"/>
              <a:t>Betrieb von Netzwerken</a:t>
            </a:r>
          </a:p>
          <a:p>
            <a:pPr lvl="1">
              <a:buClr>
                <a:srgbClr val="FF6600"/>
              </a:buClr>
            </a:pPr>
            <a:r>
              <a:rPr lang="de-DE" dirty="0" smtClean="0"/>
              <a:t>Aufbau von Rechenzentren</a:t>
            </a:r>
          </a:p>
          <a:p>
            <a:pPr lvl="1">
              <a:buClr>
                <a:srgbClr val="FF6600"/>
              </a:buClr>
            </a:pPr>
            <a:r>
              <a:rPr lang="de-DE" dirty="0" smtClean="0"/>
              <a:t>Interner IT Betrieb eines Softwareunternehmens</a:t>
            </a:r>
          </a:p>
          <a:p>
            <a:endParaRPr lang="de-DE" dirty="0" smtClean="0"/>
          </a:p>
        </p:txBody>
      </p:sp>
      <p:pic>
        <p:nvPicPr>
          <p:cNvPr id="4" name="Bild 3" descr="mstreb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8800" y="4202112"/>
            <a:ext cx="3085317" cy="2503488"/>
          </a:xfrm>
          <a:prstGeom prst="rect">
            <a:avLst/>
          </a:prstGeom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>
          <a:xfrm>
            <a:off x="722312" y="4406900"/>
            <a:ext cx="8040687" cy="1362075"/>
          </a:xfrm>
        </p:spPr>
        <p:txBody>
          <a:bodyPr/>
          <a:lstStyle/>
          <a:p>
            <a:r>
              <a:rPr lang="de-DE" b="0" u="none" dirty="0" smtClean="0"/>
              <a:t>ZIELGRUPPE/Voraussetzungen</a:t>
            </a:r>
            <a:endParaRPr lang="de-DE" b="0" u="none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82" name="Rectangle 18"/>
          <p:cNvSpPr>
            <a:spLocks noGrp="1" noChangeArrowheads="1"/>
          </p:cNvSpPr>
          <p:nvPr>
            <p:ph type="title"/>
          </p:nvPr>
        </p:nvSpPr>
        <p:spPr>
          <a:xfrm>
            <a:off x="152400" y="838200"/>
            <a:ext cx="8640763" cy="360363"/>
          </a:xfrm>
        </p:spPr>
        <p:txBody>
          <a:bodyPr/>
          <a:lstStyle/>
          <a:p>
            <a:r>
              <a:rPr lang="de-DE" sz="2200" dirty="0" smtClean="0"/>
              <a:t>Zielgruppe/Voraussetzungen</a:t>
            </a:r>
            <a:endParaRPr lang="de-DE" sz="2200" dirty="0"/>
          </a:p>
        </p:txBody>
      </p:sp>
      <p:sp>
        <p:nvSpPr>
          <p:cNvPr id="62483" name="Rectangle 19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Zielgruppe</a:t>
            </a:r>
          </a:p>
          <a:p>
            <a:pPr lvl="1">
              <a:buClr>
                <a:srgbClr val="FF6600"/>
              </a:buClr>
            </a:pPr>
            <a:r>
              <a:rPr lang="de-DE" dirty="0" smtClean="0"/>
              <a:t>Administratoren</a:t>
            </a:r>
          </a:p>
          <a:p>
            <a:pPr lvl="1">
              <a:buClr>
                <a:srgbClr val="FF6600"/>
              </a:buClr>
            </a:pPr>
            <a:r>
              <a:rPr lang="de-DE" dirty="0" smtClean="0"/>
              <a:t>Netzwerkbetreuer</a:t>
            </a:r>
          </a:p>
          <a:p>
            <a:pPr lvl="1">
              <a:buClr>
                <a:srgbClr val="FF6600"/>
              </a:buClr>
            </a:pPr>
            <a:r>
              <a:rPr lang="de-DE" dirty="0" smtClean="0"/>
              <a:t>Bedürfnis für automatisierte Systemüberwachung</a:t>
            </a:r>
          </a:p>
          <a:p>
            <a:endParaRPr lang="de-DE" dirty="0" smtClean="0"/>
          </a:p>
          <a:p>
            <a:r>
              <a:rPr lang="de-DE" dirty="0" smtClean="0"/>
              <a:t>Voraussetzungen</a:t>
            </a:r>
          </a:p>
          <a:p>
            <a:pPr lvl="1">
              <a:buClr>
                <a:srgbClr val="FF6600"/>
              </a:buClr>
            </a:pPr>
            <a:r>
              <a:rPr lang="de-DE" dirty="0" err="1" smtClean="0"/>
              <a:t>Unix/Linux</a:t>
            </a:r>
            <a:r>
              <a:rPr lang="de-DE" dirty="0" smtClean="0"/>
              <a:t> </a:t>
            </a:r>
            <a:r>
              <a:rPr lang="de-DE" dirty="0" err="1" smtClean="0"/>
              <a:t>Know-How</a:t>
            </a:r>
            <a:endParaRPr lang="de-DE" dirty="0" smtClean="0"/>
          </a:p>
          <a:p>
            <a:pPr lvl="2">
              <a:buClr>
                <a:srgbClr val="FF6600"/>
              </a:buClr>
            </a:pPr>
            <a:r>
              <a:rPr lang="de-DE" dirty="0" smtClean="0"/>
              <a:t>Shell</a:t>
            </a:r>
          </a:p>
          <a:p>
            <a:pPr lvl="2">
              <a:buClr>
                <a:srgbClr val="FF6600"/>
              </a:buClr>
            </a:pPr>
            <a:r>
              <a:rPr lang="de-DE" dirty="0" smtClean="0"/>
              <a:t>Editor</a:t>
            </a:r>
          </a:p>
          <a:p>
            <a:pPr lvl="1">
              <a:buClr>
                <a:srgbClr val="FF6600"/>
              </a:buClr>
            </a:pPr>
            <a:r>
              <a:rPr lang="de-DE" dirty="0" smtClean="0"/>
              <a:t>MySQL schon mal gehört</a:t>
            </a:r>
          </a:p>
          <a:p>
            <a:endParaRPr lang="de-DE" dirty="0" smtClean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>
          <a:xfrm>
            <a:off x="722312" y="4406900"/>
            <a:ext cx="8040687" cy="1362075"/>
          </a:xfrm>
        </p:spPr>
        <p:txBody>
          <a:bodyPr/>
          <a:lstStyle/>
          <a:p>
            <a:r>
              <a:rPr lang="de-DE" b="0" u="none" dirty="0" smtClean="0"/>
              <a:t>Warum Online Training?</a:t>
            </a:r>
            <a:endParaRPr lang="de-DE" b="0" u="none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82" name="Rectangle 18"/>
          <p:cNvSpPr>
            <a:spLocks noGrp="1" noChangeArrowheads="1"/>
          </p:cNvSpPr>
          <p:nvPr>
            <p:ph type="title"/>
          </p:nvPr>
        </p:nvSpPr>
        <p:spPr>
          <a:xfrm>
            <a:off x="152400" y="838200"/>
            <a:ext cx="8640763" cy="360363"/>
          </a:xfrm>
        </p:spPr>
        <p:txBody>
          <a:bodyPr/>
          <a:lstStyle/>
          <a:p>
            <a:r>
              <a:rPr lang="de-DE" sz="2200" dirty="0" smtClean="0"/>
              <a:t>Warum Online Training?</a:t>
            </a:r>
            <a:endParaRPr lang="de-DE" sz="2200" dirty="0"/>
          </a:p>
        </p:txBody>
      </p:sp>
      <p:sp>
        <p:nvSpPr>
          <p:cNvPr id="62483" name="Rectangle 19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Zeitersparnis</a:t>
            </a:r>
          </a:p>
          <a:p>
            <a:r>
              <a:rPr lang="de-DE" dirty="0" smtClean="0"/>
              <a:t>keine Reise</a:t>
            </a:r>
          </a:p>
          <a:p>
            <a:r>
              <a:rPr lang="de-DE" dirty="0" smtClean="0"/>
              <a:t>eigener Trainingsplan</a:t>
            </a:r>
          </a:p>
          <a:p>
            <a:pPr lvl="1">
              <a:buClr>
                <a:srgbClr val="FF6600"/>
              </a:buClr>
            </a:pPr>
            <a:r>
              <a:rPr lang="de-DE" dirty="0" smtClean="0"/>
              <a:t>Bearbeiten der Themen in „eigener Geschwindigkeit“</a:t>
            </a:r>
          </a:p>
          <a:p>
            <a:r>
              <a:rPr lang="de-DE" dirty="0" smtClean="0"/>
              <a:t>Wiederholen verschiedenster Themen möglich</a:t>
            </a:r>
          </a:p>
          <a:p>
            <a:pPr lvl="1">
              <a:buClr>
                <a:srgbClr val="FF6600"/>
              </a:buClr>
            </a:pPr>
            <a:r>
              <a:rPr lang="de-DE" dirty="0" smtClean="0"/>
              <a:t>Zurückspulen möglich</a:t>
            </a:r>
          </a:p>
          <a:p>
            <a:r>
              <a:rPr lang="de-DE" dirty="0" smtClean="0"/>
              <a:t>Auffrischen von Wissenslücken</a:t>
            </a:r>
          </a:p>
          <a:p>
            <a:pPr lvl="1">
              <a:buClr>
                <a:srgbClr val="FF6600"/>
              </a:buClr>
            </a:pPr>
            <a:r>
              <a:rPr lang="de-DE" dirty="0" err="1" smtClean="0"/>
              <a:t>Account</a:t>
            </a:r>
            <a:r>
              <a:rPr lang="de-DE" dirty="0" smtClean="0"/>
              <a:t> bleibt dauerhaft erhalten</a:t>
            </a:r>
          </a:p>
          <a:p>
            <a:endParaRPr lang="de-DE" dirty="0" smtClean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>
          <a:xfrm>
            <a:off x="722312" y="4406900"/>
            <a:ext cx="8040687" cy="1362075"/>
          </a:xfrm>
        </p:spPr>
        <p:txBody>
          <a:bodyPr/>
          <a:lstStyle/>
          <a:p>
            <a:r>
              <a:rPr lang="de-DE" b="0" u="none" dirty="0" err="1" smtClean="0"/>
              <a:t>ThemenInhalte</a:t>
            </a:r>
            <a:endParaRPr lang="de-DE" b="0" u="none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eue_Version_netways">
  <a:themeElements>
    <a:clrScheme name="neue_Version_netway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neue_Version_netway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3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3200" b="0" i="0" u="none" strike="noStrike" cap="none" normalizeH="0" baseline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3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3200" b="0" i="0" u="none" strike="noStrike" cap="none" normalizeH="0" baseline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neue_Version_netway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ue_Version_netway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ue_Version_netway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ue_Version_netway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ue_Version_netway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ue_Version_netway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ue_Version_netway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ue_Version_netway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ue_Version_netway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ue_Version_netway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ue_Version_netway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ue_Version_netway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neue_Version_netways.pot</Template>
  <TotalTime>0</TotalTime>
  <Words>411</Words>
  <Application>Microsoft Macintosh PowerPoint</Application>
  <PresentationFormat>Bildschirmpräsentation (4:3)</PresentationFormat>
  <Paragraphs>170</Paragraphs>
  <Slides>21</Slides>
  <Notes>7</Notes>
  <HiddenSlides>0</HiddenSlides>
  <MMClips>0</MMClips>
  <ScaleCrop>false</ScaleCrop>
  <HeadingPairs>
    <vt:vector size="4" baseType="variant">
      <vt:variant>
        <vt:lpstr>Entwurfsvorlage</vt:lpstr>
      </vt:variant>
      <vt:variant>
        <vt:i4>1</vt:i4>
      </vt:variant>
      <vt:variant>
        <vt:lpstr>Folientitel</vt:lpstr>
      </vt:variant>
      <vt:variant>
        <vt:i4>21</vt:i4>
      </vt:variant>
    </vt:vector>
  </HeadingPairs>
  <TitlesOfParts>
    <vt:vector size="22" baseType="lpstr">
      <vt:lpstr>neue_Version_netways</vt:lpstr>
      <vt:lpstr>NAGIOS Online Training</vt:lpstr>
      <vt:lpstr>Agenda</vt:lpstr>
      <vt:lpstr>Kurzvorstellung</vt:lpstr>
      <vt:lpstr>Kurzvorstellung MICHAEL STREB</vt:lpstr>
      <vt:lpstr>ZIELGRUPPE/Voraussetzungen</vt:lpstr>
      <vt:lpstr>Zielgruppe/Voraussetzungen</vt:lpstr>
      <vt:lpstr>Warum Online Training?</vt:lpstr>
      <vt:lpstr>Warum Online Training?</vt:lpstr>
      <vt:lpstr>ThemenInhalte</vt:lpstr>
      <vt:lpstr>Themeninhalte</vt:lpstr>
      <vt:lpstr>Themeninhalte</vt:lpstr>
      <vt:lpstr>Themeninhalte</vt:lpstr>
      <vt:lpstr>Themeninhalte</vt:lpstr>
      <vt:lpstr>Themeninhalte</vt:lpstr>
      <vt:lpstr>Themeninhalte</vt:lpstr>
      <vt:lpstr>Themeninhalte - Übersicht</vt:lpstr>
      <vt:lpstr>Wie funktionierts?</vt:lpstr>
      <vt:lpstr>Wie funktionierts?</vt:lpstr>
      <vt:lpstr>Wie funktionierts?</vt:lpstr>
      <vt:lpstr>Fragen und Antworten</vt:lpstr>
      <vt:lpstr>Fragen und Antworten</vt:lpstr>
    </vt:vector>
  </TitlesOfParts>
  <Company>NETWAYS GmbH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LDAP2Nagios - LConf</dc:title>
  <dc:creator>Michael Streb</dc:creator>
  <cp:lastModifiedBy>Bernd Erk</cp:lastModifiedBy>
  <cp:revision>45</cp:revision>
  <dcterms:created xsi:type="dcterms:W3CDTF">2010-03-03T14:02:35Z</dcterms:created>
  <dcterms:modified xsi:type="dcterms:W3CDTF">2010-03-03T14:04:19Z</dcterms:modified>
</cp:coreProperties>
</file>